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sldIdLst>
    <p:sldId id="258" r:id="rId2"/>
    <p:sldId id="295" r:id="rId3"/>
    <p:sldId id="290" r:id="rId4"/>
    <p:sldId id="281" r:id="rId5"/>
    <p:sldId id="297" r:id="rId6"/>
    <p:sldId id="302" r:id="rId7"/>
    <p:sldId id="298" r:id="rId8"/>
    <p:sldId id="303" r:id="rId9"/>
    <p:sldId id="299" r:id="rId10"/>
    <p:sldId id="301" r:id="rId11"/>
    <p:sldId id="300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1" autoAdjust="0"/>
    <p:restoredTop sz="94660"/>
  </p:normalViewPr>
  <p:slideViewPr>
    <p:cSldViewPr>
      <p:cViewPr>
        <p:scale>
          <a:sx n="70" d="100"/>
          <a:sy n="70" d="100"/>
        </p:scale>
        <p:origin x="-54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B700D82-3A4F-4FD9-8C6A-7E999A6783D9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38B20E4-2036-4D10-B718-88E5AEF3F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08476"/>
            <a:ext cx="7920880" cy="17021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Опыты и эксперименты на уроках окружающего мира.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581128"/>
            <a:ext cx="3309803" cy="1296144"/>
          </a:xfrm>
        </p:spPr>
        <p:txBody>
          <a:bodyPr>
            <a:noAutofit/>
          </a:bodyPr>
          <a:lstStyle/>
          <a:p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3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личностные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регулятивные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коммуникативные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познавательные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1259632" y="606460"/>
            <a:ext cx="619268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использовании опытов, экспериментов как практических исследовательских методов обучения в ходе изучения курса «Окружающий мир» развиваются универсальные учебные  действия всех блоков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828836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Скажи мне – и я забуду, Покажи мне – и я запомню, Вовлеки меня – и я пойму. (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Древняя китайская мудрость)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873054">
            <a:off x="502396" y="3150218"/>
            <a:ext cx="6444208" cy="170216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    Спасибо </a:t>
            </a:r>
            <a:br>
              <a:rPr lang="ru-RU" sz="6600" b="1" dirty="0" smtClean="0">
                <a:solidFill>
                  <a:srgbClr val="7030A0"/>
                </a:solidFill>
              </a:rPr>
            </a:br>
            <a:r>
              <a:rPr lang="ru-RU" sz="6600" b="1" dirty="0" smtClean="0">
                <a:solidFill>
                  <a:srgbClr val="7030A0"/>
                </a:solidFill>
              </a:rPr>
              <a:t>за  внимание.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742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B050"/>
                </a:solidFill>
              </a:rPr>
              <a:t>Плохой учитель преподносит истину, хороший учит её находить.</a:t>
            </a:r>
          </a:p>
          <a:p>
            <a:pPr algn="r">
              <a:buNone/>
            </a:pPr>
            <a:r>
              <a:rPr lang="ru-RU" i="1" dirty="0" smtClean="0"/>
              <a:t>Адольф Фридрих </a:t>
            </a:r>
            <a:r>
              <a:rPr lang="ru-RU" i="1" dirty="0" err="1" smtClean="0"/>
              <a:t>Дистервег</a:t>
            </a:r>
            <a:r>
              <a:rPr lang="ru-RU" i="1" dirty="0" smtClean="0"/>
              <a:t>, немецкий педагог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8064896" cy="5904656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/>
              <a:t>Важным условием </a:t>
            </a:r>
            <a:r>
              <a:rPr lang="ru-RU" sz="3200" dirty="0"/>
              <a:t>развития детской любознательности, потребности самостоятельного познания окружающего мира, познавательной активности и инициативности в начальной школе является </a:t>
            </a:r>
            <a:r>
              <a:rPr lang="ru-RU" sz="3200" b="1" dirty="0">
                <a:solidFill>
                  <a:srgbClr val="7030A0"/>
                </a:solidFill>
              </a:rPr>
              <a:t>создание развивающей образовательной среды</a:t>
            </a:r>
            <a:r>
              <a:rPr lang="ru-RU" sz="3200" dirty="0"/>
              <a:t>, стимулирующей </a:t>
            </a:r>
            <a:r>
              <a:rPr lang="ru-RU" sz="3200" b="1" dirty="0">
                <a:solidFill>
                  <a:srgbClr val="002060"/>
                </a:solidFill>
              </a:rPr>
              <a:t>активные формы познания: наблюдение, опыты, учебный диалог и пр</a:t>
            </a:r>
            <a:r>
              <a:rPr lang="ru-RU" sz="3200" b="1" dirty="0"/>
              <a:t>. 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24484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848872" cy="136815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Использование опытов, экспериментов является эффективным средством формирования  особенно познавательных УУД, так  как в  эксперименте используется  </a:t>
            </a:r>
            <a:r>
              <a:rPr lang="ru-RU" sz="2000" b="1" u="sng" dirty="0">
                <a:solidFill>
                  <a:schemeClr val="accent1">
                    <a:lumMod val="75000"/>
                  </a:schemeClr>
                </a:solidFill>
              </a:rPr>
              <a:t>система основных приемов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мыслительной деятельности.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060848"/>
            <a:ext cx="3816424" cy="4608512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u="sng" dirty="0" smtClean="0"/>
              <a:t>Это</a:t>
            </a:r>
            <a:r>
              <a:rPr lang="ru-RU" u="sng" dirty="0"/>
              <a:t>:</a:t>
            </a:r>
          </a:p>
          <a:p>
            <a:pPr lvl="0"/>
            <a:r>
              <a:rPr lang="ru-RU" dirty="0"/>
              <a:t>выделение главного;</a:t>
            </a:r>
          </a:p>
          <a:p>
            <a:pPr lvl="0"/>
            <a:r>
              <a:rPr lang="ru-RU" dirty="0"/>
              <a:t>анализ и синтез;</a:t>
            </a:r>
          </a:p>
          <a:p>
            <a:pPr lvl="0"/>
            <a:r>
              <a:rPr lang="ru-RU" dirty="0"/>
              <a:t>сравнение;</a:t>
            </a:r>
          </a:p>
          <a:p>
            <a:pPr lvl="0"/>
            <a:r>
              <a:rPr lang="ru-RU" dirty="0"/>
              <a:t>конкретизация;</a:t>
            </a:r>
          </a:p>
          <a:p>
            <a:pPr lvl="0"/>
            <a:r>
              <a:rPr lang="ru-RU" dirty="0"/>
              <a:t>определение и объяснение понятия;</a:t>
            </a:r>
          </a:p>
          <a:p>
            <a:pPr lvl="0"/>
            <a:r>
              <a:rPr lang="ru-RU" dirty="0"/>
              <a:t>обобщение и систематизация;</a:t>
            </a:r>
          </a:p>
          <a:p>
            <a:pPr lvl="0"/>
            <a:r>
              <a:rPr lang="ru-RU" dirty="0"/>
              <a:t>моделирование;</a:t>
            </a:r>
          </a:p>
          <a:p>
            <a:pPr lvl="0"/>
            <a:r>
              <a:rPr lang="ru-RU" dirty="0"/>
              <a:t>доказательство;</a:t>
            </a:r>
          </a:p>
          <a:p>
            <a:pPr lvl="0"/>
            <a:r>
              <a:rPr lang="ru-RU" dirty="0"/>
              <a:t>объяснение результатов опыта.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355976" y="2132856"/>
            <a:ext cx="4104456" cy="46085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734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22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27168" t="4725" r="19676" b="6683"/>
          <a:stretch>
            <a:fillRect/>
          </a:stretch>
        </p:blipFill>
        <p:spPr bwMode="auto">
          <a:xfrm>
            <a:off x="1979712" y="692696"/>
            <a:ext cx="4320480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Temp\Rar$DRa2168.24530\IMG_20250321_093200_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08720"/>
            <a:ext cx="244827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C:\Temp\Rar$DRa2168.30877\IMG_20250321_093225_6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40768"/>
            <a:ext cx="1872208" cy="1872208"/>
          </a:xfrm>
          <a:prstGeom prst="rect">
            <a:avLst/>
          </a:prstGeom>
          <a:noFill/>
        </p:spPr>
      </p:pic>
      <p:pic>
        <p:nvPicPr>
          <p:cNvPr id="1029" name="Picture 5" descr="C:\Temp\Rar$DRa4600.35406\IMG_20250321_093231_5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356992"/>
            <a:ext cx="259228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30" name="Picture 6" descr="C:\Temp\Rar$DRa4204.40816\IMG_20250321_093241_5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429000"/>
            <a:ext cx="2420888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14027" t="16734" r="6978" b="13376"/>
          <a:stretch>
            <a:fillRect/>
          </a:stretch>
        </p:blipFill>
        <p:spPr bwMode="auto">
          <a:xfrm>
            <a:off x="971600" y="548680"/>
            <a:ext cx="7704856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Temp\Rar$DRa3976.11733\IMG_20250321_081818_3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99596">
            <a:off x="1098162" y="711525"/>
            <a:ext cx="2639423" cy="25476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Temp\Rar$DRa4204.4441\IMG_20250321_093310_8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76672"/>
            <a:ext cx="288032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1" name="Picture 3" descr="C:\Temp\Rar$DRa1676.14315\IMG_20250321_093332_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01008"/>
            <a:ext cx="2520280" cy="25202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2" name="Picture 4" descr="C:\Temp\Rar$DRa1676.18155\IMG_20250321_093342_452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 rot="10800000" flipV="1">
            <a:off x="6084167" y="3717032"/>
            <a:ext cx="2843155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3" name="Picture 5" descr="C:\Temp\Rar$DRa1676.24591\IMG_20250321_093434_118.jpg"/>
          <p:cNvPicPr>
            <a:picLocks noChangeAspect="1" noChangeArrowheads="1"/>
          </p:cNvPicPr>
          <p:nvPr/>
        </p:nvPicPr>
        <p:blipFill>
          <a:blip r:embed="rId6" cstate="print"/>
          <a:srcRect t="25850" r="50000" b="27950"/>
          <a:stretch>
            <a:fillRect/>
          </a:stretch>
        </p:blipFill>
        <p:spPr bwMode="auto">
          <a:xfrm>
            <a:off x="3707904" y="1484784"/>
            <a:ext cx="1636568" cy="1512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Temp\Rar$DRa1676.28854\IMG_20250321_093456_010.jpg"/>
          <p:cNvPicPr>
            <a:picLocks noChangeAspect="1" noChangeArrowheads="1"/>
          </p:cNvPicPr>
          <p:nvPr/>
        </p:nvPicPr>
        <p:blipFill>
          <a:blip r:embed="rId7" cstate="print"/>
          <a:srcRect t="37400" r="10101"/>
          <a:stretch>
            <a:fillRect/>
          </a:stretch>
        </p:blipFill>
        <p:spPr bwMode="auto">
          <a:xfrm>
            <a:off x="2987824" y="3461432"/>
            <a:ext cx="2952328" cy="2055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17039" t="9866" r="8528" b="10876"/>
          <a:stretch>
            <a:fillRect/>
          </a:stretch>
        </p:blipFill>
        <p:spPr bwMode="auto">
          <a:xfrm>
            <a:off x="2627784" y="691193"/>
            <a:ext cx="4464496" cy="5453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505</TotalTime>
  <Words>145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Опыты и эксперименты на уроках окружающего мира.</vt:lpstr>
      <vt:lpstr>Слайд 2</vt:lpstr>
      <vt:lpstr>Слайд 3</vt:lpstr>
      <vt:lpstr>Использование опытов, экспериментов является эффективным средством формирования  особенно познавательных УУД, так  как в  эксперименте используется  система основных приемов мыслительной деятельности.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  Спасибо  за 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Опыты и эксперименты – эффективное условие формирования УУД  у младших школьников на уроках окружающего мира.</dc:title>
  <dc:creator>комп</dc:creator>
  <cp:lastModifiedBy>User</cp:lastModifiedBy>
  <cp:revision>45</cp:revision>
  <dcterms:created xsi:type="dcterms:W3CDTF">2015-10-24T11:02:50Z</dcterms:created>
  <dcterms:modified xsi:type="dcterms:W3CDTF">2025-03-21T06:00:41Z</dcterms:modified>
</cp:coreProperties>
</file>